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39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40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62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902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2025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84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7048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309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294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877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867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254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148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433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07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47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393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DE08C-B11F-47BC-9F63-4D8FAC2EF932}" type="datetimeFigureOut">
              <a:rPr lang="el-GR" smtClean="0"/>
              <a:pPr/>
              <a:t>12/9/2021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D3161C-3F60-4586-95B2-F343A3ABC4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71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- Τίτλος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1520" y="28135"/>
            <a:ext cx="8784976" cy="134076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anchor="b">
            <a:normAutofit fontScale="55000" lnSpcReduction="20000"/>
          </a:bodyPr>
          <a:lstStyle/>
          <a:p>
            <a:pPr algn="ctr"/>
            <a:r>
              <a:rPr lang="el-GR" sz="4400" b="1" dirty="0">
                <a:solidFill>
                  <a:schemeClr val="accent1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Δ.Ε. 24 - Β΄ Λυκείου</a:t>
            </a:r>
          </a:p>
          <a:p>
            <a:pPr algn="ctr"/>
            <a:r>
              <a:rPr lang="el-GR" sz="5800" b="1" dirty="0">
                <a:solidFill>
                  <a:schemeClr val="accent1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Πίστη και επιστήμη:</a:t>
            </a:r>
            <a:endParaRPr lang="en-US" sz="5800" b="1" dirty="0">
              <a:solidFill>
                <a:schemeClr val="accent1">
                  <a:lumMod val="75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l-GR" sz="5800" b="1" dirty="0" err="1">
                <a:solidFill>
                  <a:schemeClr val="accent1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αλληλοαποκλειόμενα</a:t>
            </a:r>
            <a:r>
              <a:rPr lang="el-GR" sz="5800" b="1" dirty="0">
                <a:solidFill>
                  <a:schemeClr val="accent1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ή αλληλοσυμπληρούμενα;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602FD37-B62A-4E80-9EBD-711217354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37117"/>
            <a:ext cx="7632848" cy="5232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1217AF-329A-4287-B261-7369BD12812A}"/>
              </a:ext>
            </a:extLst>
          </p:cNvPr>
          <p:cNvSpPr txBox="1"/>
          <p:nvPr/>
        </p:nvSpPr>
        <p:spPr>
          <a:xfrm>
            <a:off x="6911752" y="6393287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Webp.net-</a:t>
            </a:r>
            <a:r>
              <a:rPr lang="en-US" sz="1100" dirty="0" err="1"/>
              <a:t>resizeimage</a:t>
            </a:r>
            <a:endParaRPr lang="el-GR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427984" y="260648"/>
            <a:ext cx="4716016" cy="685800"/>
          </a:xfrm>
        </p:spPr>
        <p:txBody>
          <a:bodyPr>
            <a:normAutofit/>
          </a:bodyPr>
          <a:lstStyle/>
          <a:p>
            <a:r>
              <a:rPr lang="el-GR" dirty="0"/>
              <a:t>     </a:t>
            </a:r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el-GR" sz="3200" b="1" dirty="0">
                <a:solidFill>
                  <a:srgbClr val="002060"/>
                </a:solidFill>
              </a:rPr>
              <a:t>Αρχική διαπίστωση</a:t>
            </a:r>
          </a:p>
        </p:txBody>
      </p:sp>
      <p:sp>
        <p:nvSpPr>
          <p:cNvPr id="6" name="2 - Θέση περιεχομένου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5536" y="260648"/>
            <a:ext cx="4716016" cy="5832648"/>
          </a:xfrm>
          <a:prstGeom prst="rect">
            <a:avLst/>
          </a:prstGeom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el-GR" sz="2800" b="1" dirty="0">
                <a:solidFill>
                  <a:srgbClr val="FFFF00"/>
                </a:solidFill>
              </a:rPr>
              <a:t>Θρησκεία - Επιστήμη, Πίστη – Γνώση</a:t>
            </a:r>
            <a:endParaRPr lang="el-GR" sz="2800" dirty="0">
              <a:solidFill>
                <a:srgbClr val="C00000"/>
              </a:solidFill>
            </a:endParaRPr>
          </a:p>
          <a:p>
            <a:pPr algn="ctr"/>
            <a:endParaRPr lang="el-GR" sz="2800" dirty="0">
              <a:solidFill>
                <a:srgbClr val="C00000"/>
              </a:solidFill>
            </a:endParaRPr>
          </a:p>
          <a:p>
            <a:pPr algn="ctr"/>
            <a:r>
              <a:rPr lang="el-GR" sz="2800" dirty="0">
                <a:solidFill>
                  <a:srgbClr val="C00000"/>
                </a:solidFill>
              </a:rPr>
              <a:t>Είναι δυο βασικές και ουσιαστικές εκφάνσεις του ανθρώπινου πνεύματος. </a:t>
            </a:r>
          </a:p>
          <a:p>
            <a:pPr algn="ctr"/>
            <a:endParaRPr lang="el-GR" sz="2800" dirty="0">
              <a:solidFill>
                <a:srgbClr val="C00000"/>
              </a:solidFill>
            </a:endParaRPr>
          </a:p>
          <a:p>
            <a:pPr algn="ctr"/>
            <a:r>
              <a:rPr lang="el-GR" sz="2800" dirty="0">
                <a:solidFill>
                  <a:srgbClr val="C00000"/>
                </a:solidFill>
              </a:rPr>
              <a:t>Κινούνται σε διαφορετικά επίπεδα, παράλληλα ή τεμνόμενα, αλλ' όχι ταυτιζόμενα.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AutoShape 2" descr="Χαρούμενο Δημοτικό: Παράλληλες και κάθετες ευθείες">
            <a:extLst>
              <a:ext uri="{FF2B5EF4-FFF2-40B4-BE49-F238E27FC236}">
                <a16:creationId xmlns:a16="http://schemas.microsoft.com/office/drawing/2014/main" id="{C702B6C3-25FA-4C3A-BE0E-A6D07830DF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CE2AB60-964A-4E94-939A-CCE9BACE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09" y="1631170"/>
            <a:ext cx="3048000" cy="111442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3A4A5C7-5664-474A-8FC1-2F274C79C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35" y="3176972"/>
            <a:ext cx="1905000" cy="1533525"/>
          </a:xfrm>
          <a:prstGeom prst="rect">
            <a:avLst/>
          </a:prstGeom>
        </p:spPr>
      </p:pic>
      <p:sp>
        <p:nvSpPr>
          <p:cNvPr id="9" name="Βέλος: Αριστερό-δεξιό 8">
            <a:extLst>
              <a:ext uri="{FF2B5EF4-FFF2-40B4-BE49-F238E27FC236}">
                <a16:creationId xmlns:a16="http://schemas.microsoft.com/office/drawing/2014/main" id="{7899CAAE-EE9B-4DE2-B079-F6819876A298}"/>
              </a:ext>
            </a:extLst>
          </p:cNvPr>
          <p:cNvSpPr/>
          <p:nvPr/>
        </p:nvSpPr>
        <p:spPr>
          <a:xfrm>
            <a:off x="5083910" y="5076612"/>
            <a:ext cx="3168352" cy="300436"/>
          </a:xfrm>
          <a:prstGeom prst="leftRightArrow">
            <a:avLst>
              <a:gd name="adj1" fmla="val 86282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Θρησκεία-Επιστήμη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0B2CDA-5FAB-452B-9263-E23E19CE421D}"/>
                  </a:ext>
                </a:extLst>
              </p:cNvPr>
              <p:cNvSpPr txBox="1"/>
              <p:nvPr/>
            </p:nvSpPr>
            <p:spPr>
              <a:xfrm>
                <a:off x="8095558" y="1667258"/>
                <a:ext cx="216406" cy="297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0B2CDA-5FAB-452B-9263-E23E19CE4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558" y="1667258"/>
                <a:ext cx="216406" cy="297646"/>
              </a:xfrm>
              <a:prstGeom prst="rect">
                <a:avLst/>
              </a:prstGeom>
              <a:blipFill>
                <a:blip r:embed="rId5"/>
                <a:stretch>
                  <a:fillRect l="-38889" t="-10417" r="-36111" b="-2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240A74-95D6-4406-9F28-7B32A9D6E6B3}"/>
                  </a:ext>
                </a:extLst>
              </p:cNvPr>
              <p:cNvSpPr txBox="1"/>
              <p:nvPr/>
            </p:nvSpPr>
            <p:spPr>
              <a:xfrm>
                <a:off x="7683535" y="3374366"/>
                <a:ext cx="216406" cy="297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240A74-95D6-4406-9F28-7B32A9D6E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535" y="3374366"/>
                <a:ext cx="216406" cy="297646"/>
              </a:xfrm>
              <a:prstGeom prst="rect">
                <a:avLst/>
              </a:prstGeom>
              <a:blipFill>
                <a:blip r:embed="rId6"/>
                <a:stretch>
                  <a:fillRect l="-38889" t="-10417" r="-36111" b="-270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5101782" y="2492896"/>
            <a:ext cx="3922713" cy="1673225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7030A0"/>
                </a:solidFill>
              </a:rPr>
              <a:t>Τι είναι η πίστη;</a:t>
            </a:r>
          </a:p>
        </p:txBody>
      </p:sp>
      <p:sp>
        <p:nvSpPr>
          <p:cNvPr id="4" name="2 - Θέση περιεχομένου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5536" y="260648"/>
            <a:ext cx="4716016" cy="5832648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el-G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 ΕΜΠΙΣΤΟΣΥΝΗ </a:t>
            </a:r>
          </a:p>
          <a:p>
            <a:pPr algn="ctr"/>
            <a:r>
              <a:rPr lang="el-G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σε κάποιον κ΄ ΒΕΒΑΙΟΤΗΤΑ </a:t>
            </a:r>
          </a:p>
          <a:p>
            <a:pPr algn="ctr"/>
            <a:r>
              <a:rPr lang="el-G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για κάτι. </a:t>
            </a:r>
          </a:p>
          <a:p>
            <a:endParaRPr lang="el-GR" sz="3200" b="1" dirty="0">
              <a:solidFill>
                <a:schemeClr val="accent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el-G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Η ΠΙΣΤΗ ΕΙΝΑΙ ΒΑΣΙΚΟ ΣΥΣΤΑΤΙΚΟ ΤΗΣ ΘΡΗΣΚΕΙΑΣ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932040" y="2204864"/>
            <a:ext cx="3995936" cy="68580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Ποια είναι τα χαρακτηριστικά της χριστιανικής πίστης;</a:t>
            </a:r>
          </a:p>
        </p:txBody>
      </p:sp>
      <p:sp>
        <p:nvSpPr>
          <p:cNvPr id="4" name="2 - Θέση περιεχομένου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5536" y="260648"/>
            <a:ext cx="4716016" cy="5832648"/>
          </a:xfrm>
          <a:prstGeom prst="rect">
            <a:avLst/>
          </a:prstGeom>
          <a:solidFill>
            <a:srgbClr val="F395A9"/>
          </a:solidFill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85000" lnSpcReduction="20000"/>
          </a:bodyPr>
          <a:lstStyle/>
          <a:p>
            <a:r>
              <a:rPr lang="el-GR" sz="3200" b="1" dirty="0">
                <a:solidFill>
                  <a:srgbClr val="00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</a:t>
            </a:r>
            <a:r>
              <a:rPr lang="el-GR" sz="3200" b="1" dirty="0">
                <a:solidFill>
                  <a:srgbClr val="003300"/>
                </a:solidFill>
                <a:latin typeface="Palatino Linotype" panose="02040502050505030304" pitchFamily="18" charset="0"/>
              </a:rPr>
              <a:t>Στηρίζεται στην απόλυτη ΒΕΒΑΙΟΤΗΤΑ για τις αλήθειες της εκκλησίας.</a:t>
            </a:r>
            <a:endParaRPr lang="en-US" sz="3200" b="1" dirty="0">
              <a:solidFill>
                <a:srgbClr val="003300"/>
              </a:solidFill>
              <a:latin typeface="Palatino Linotype" panose="02040502050505030304" pitchFamily="18" charset="0"/>
            </a:endParaRPr>
          </a:p>
          <a:p>
            <a:endParaRPr lang="en-US" sz="3200" b="1" dirty="0">
              <a:solidFill>
                <a:srgbClr val="003300"/>
              </a:solidFill>
              <a:latin typeface="Palatino Linotype" panose="02040502050505030304" pitchFamily="18" charset="0"/>
            </a:endParaRPr>
          </a:p>
          <a:p>
            <a:r>
              <a:rPr lang="el-GR" sz="3200" b="1" dirty="0">
                <a:solidFill>
                  <a:srgbClr val="00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</a:t>
            </a:r>
            <a:r>
              <a:rPr lang="el-GR" sz="3200" b="1" dirty="0">
                <a:solidFill>
                  <a:srgbClr val="003300"/>
                </a:solidFill>
                <a:latin typeface="Palatino Linotype" panose="02040502050505030304" pitchFamily="18" charset="0"/>
              </a:rPr>
              <a:t>Είναι η προσωπική συνάντηση του Θεού με τον πιστό. </a:t>
            </a:r>
          </a:p>
          <a:p>
            <a:endParaRPr lang="el-GR" sz="3200" b="1" dirty="0">
              <a:solidFill>
                <a:srgbClr val="003300"/>
              </a:solidFill>
              <a:latin typeface="Palatino Linotype" panose="02040502050505030304" pitchFamily="18" charset="0"/>
            </a:endParaRPr>
          </a:p>
          <a:p>
            <a:r>
              <a:rPr lang="el-GR" sz="3200" b="1" dirty="0">
                <a:solidFill>
                  <a:srgbClr val="00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Περιεχόμενό της είναι τα ΔΟΓΜΑΤΑ που πηγάζουν από την ΑΓΙΑ ΓΡΑΦΗ και την </a:t>
            </a:r>
            <a:r>
              <a:rPr lang="el-GR" sz="3200" b="1" dirty="0">
                <a:solidFill>
                  <a:srgbClr val="003300"/>
                </a:solidFill>
                <a:latin typeface="Palatino Linotype" panose="02040502050505030304" pitchFamily="18" charset="0"/>
              </a:rPr>
              <a:t>ΙΕΡΗ</a:t>
            </a:r>
            <a:r>
              <a:rPr lang="el-GR" sz="3200" b="1" dirty="0">
                <a:solidFill>
                  <a:srgbClr val="00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l-GR" sz="3200" b="1" dirty="0">
                <a:solidFill>
                  <a:srgbClr val="003300"/>
                </a:solidFill>
                <a:latin typeface="Palatino Linotype" panose="02040502050505030304" pitchFamily="18" charset="0"/>
              </a:rPr>
              <a:t>ΠΑΡΑΔΟΣΗ.</a:t>
            </a:r>
          </a:p>
          <a:p>
            <a:endParaRPr lang="el-GR" sz="3200" b="1" dirty="0">
              <a:solidFill>
                <a:srgbClr val="003300"/>
              </a:solidFill>
              <a:latin typeface="Palatino Linotype" panose="02040502050505030304" pitchFamily="18" charset="0"/>
            </a:endParaRPr>
          </a:p>
          <a:p>
            <a:r>
              <a:rPr lang="el-GR" sz="3200" b="1" dirty="0">
                <a:solidFill>
                  <a:srgbClr val="00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Έχει ως ΠΡΟΫΠΟΘΕΣΗ την ανθρώπινη </a:t>
            </a:r>
            <a:r>
              <a:rPr lang="el-GR" sz="3200" b="1" dirty="0">
                <a:solidFill>
                  <a:srgbClr val="003300"/>
                </a:solidFill>
                <a:latin typeface="Palatino Linotype" panose="02040502050505030304" pitchFamily="18" charset="0"/>
              </a:rPr>
              <a:t>ΕΛΕΥΘΕΡΙΑ</a:t>
            </a:r>
            <a:endParaRPr kumimoji="0" lang="el-GR" sz="2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88024" y="2492896"/>
            <a:ext cx="412204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solidFill>
                  <a:schemeClr val="accent5">
                    <a:lumMod val="50000"/>
                  </a:schemeClr>
                </a:solidFill>
              </a:rPr>
              <a:t>Ποια είναι τα χαρακτηριστικά της Επιστήμης;</a:t>
            </a:r>
          </a:p>
        </p:txBody>
      </p:sp>
      <p:sp>
        <p:nvSpPr>
          <p:cNvPr id="4" name="2 - Θέση περιεχομένου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3528" y="404664"/>
            <a:ext cx="4788024" cy="6048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2500" lnSpcReduction="10000"/>
          </a:bodyPr>
          <a:lstStyle/>
          <a:p>
            <a:r>
              <a:rPr lang="el-GR" sz="28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</a:t>
            </a:r>
            <a:r>
              <a:rPr lang="el-GR" sz="28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ΕΠΙΣΤΗΜΗ είναι η έρευνα φαινομένων, γεγονότων και αντικειμένων που σχετίζονται με το φυσικό κόσμο και τον άνθρωπο.</a:t>
            </a:r>
          </a:p>
          <a:p>
            <a:endParaRPr lang="el-GR" sz="2800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l-GR" sz="28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</a:t>
            </a:r>
            <a:r>
              <a:rPr lang="el-GR" sz="28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ΜΕΘΟΔΟΙ της είναι η </a:t>
            </a:r>
            <a:r>
              <a:rPr lang="el-GR" sz="2800" b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η</a:t>
            </a:r>
            <a:r>
              <a:rPr lang="el-GR" sz="28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ΠΑΡΑΤΗΡΗΣΗ, το ΠΕΙΡΑΜΑ και ο μαθηματικός ΛΟΓΙΣΜΟΣ. </a:t>
            </a:r>
          </a:p>
          <a:p>
            <a:endParaRPr lang="el-GR" sz="2800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l-GR" sz="28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</a:t>
            </a:r>
            <a:r>
              <a:rPr lang="el-GR" sz="28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Οι επιστήμες διακρίνονται σε ΦΥΣΙΚΕΣ ή ΘΕΤΙΚΕΣ και σε ΘΕΩΡΗΤΙΚΕΣ ή ΑΝΘΡΩΠΙΣΤΙΚΕΣ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4048" y="3538582"/>
            <a:ext cx="4138064" cy="68580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latin typeface="+mn-lt"/>
              </a:rPr>
              <a:t>Τι είδους σχέσεις υπάρχουν ανάμεσα στην πίστη κ΄ </a:t>
            </a:r>
            <a:br>
              <a:rPr lang="el-GR" sz="3200" b="1" dirty="0">
                <a:latin typeface="+mn-lt"/>
              </a:rPr>
            </a:br>
            <a:r>
              <a:rPr lang="el-GR" sz="3200" b="1" dirty="0">
                <a:latin typeface="+mn-lt"/>
              </a:rPr>
              <a:t>στην επιστήμη;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6" name="2 - Θέση περιεχομένου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3528" y="332656"/>
            <a:ext cx="4896544" cy="5832648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85000" lnSpcReduction="10000"/>
          </a:bodyPr>
          <a:lstStyle/>
          <a:p>
            <a:r>
              <a:rPr lang="el-GR" sz="3200" b="1" dirty="0">
                <a:solidFill>
                  <a:srgbClr val="FFFF00"/>
                </a:solidFill>
                <a:latin typeface="Palatino Linotype" pitchFamily="18" charset="0"/>
              </a:rPr>
              <a:t>ΕΠΙΣΤΗΜΗ και ΘΡΗΣΚΕΙΑ ανταποκρίνονται σε διαφορετικές ανάγκες του ανθρώπου λαμβάνοντας  διαφορετικό χώρο αρμοδιότητας. </a:t>
            </a:r>
          </a:p>
          <a:p>
            <a:endParaRPr lang="el-GR" sz="3200" b="1" dirty="0">
              <a:solidFill>
                <a:srgbClr val="FFFF00"/>
              </a:solidFill>
              <a:latin typeface="Palatino Linotype" pitchFamily="18" charset="0"/>
            </a:endParaRPr>
          </a:p>
          <a:p>
            <a:r>
              <a:rPr lang="el-GR" sz="3100" b="1" dirty="0">
                <a:solidFill>
                  <a:srgbClr val="FFFF00"/>
                </a:solidFill>
                <a:latin typeface="Palatino Linotype" pitchFamily="18" charset="0"/>
              </a:rPr>
              <a:t>ΔΕΝ ΥΠΑΡΧΕΙ ΠΕΡΙΠΤΩΣΗ ΣΥΓΚΡΟΥΣΗΣ Ή ΑΝΤΙΠΑΛΟΤΗΤΑΣ ΜΕΤΑΞΥ ΤΟΥΣ, ΑΦΟΥ ΚΑΘΕ ΜΙΑ ΔΙΝΕΙ ΑΠΑΝΤΗΣΕΙΣ ΣΕ ΔΙΑΦΟΡΕΤΙΚΑΕΡΩΤΗΜΑΤΑ</a:t>
            </a:r>
            <a:endParaRPr kumimoji="0" lang="el-GR" sz="3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355976" y="2865858"/>
            <a:ext cx="4716017" cy="1126283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/>
              <a:t>Γιατί δεν συγκρούονται </a:t>
            </a:r>
          </a:p>
          <a:p>
            <a:pPr algn="ctr"/>
            <a:r>
              <a:rPr lang="el-GR" sz="3200" b="1" dirty="0"/>
              <a:t>πίστη και επιστήμη;</a:t>
            </a:r>
          </a:p>
        </p:txBody>
      </p:sp>
      <p:sp>
        <p:nvSpPr>
          <p:cNvPr id="5" name="2 - Θέση περιεχομένου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1520" y="476672"/>
            <a:ext cx="4716016" cy="5832648"/>
          </a:xfrm>
          <a:prstGeom prst="rect">
            <a:avLst/>
          </a:prstGeom>
          <a:solidFill>
            <a:srgbClr val="F395A9"/>
          </a:solidFill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85000" lnSpcReduction="20000"/>
          </a:bodyPr>
          <a:lstStyle/>
          <a:p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l-GR" sz="3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Η ΕΠΙΣΤΗΜΗ ερευνά το φυσικό κόσμο. </a:t>
            </a:r>
          </a:p>
          <a:p>
            <a:r>
              <a:rPr lang="el-GR" sz="3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</a:t>
            </a:r>
          </a:p>
          <a:p>
            <a:r>
              <a:rPr lang="el-GR" sz="3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Η ΠΙΣΤΗ ερευνά τον υπεραισθητό κόσμο.</a:t>
            </a:r>
          </a:p>
          <a:p>
            <a:r>
              <a:rPr lang="el-GR" sz="3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Δίνει απαντήσεις στα υπαρξιακά ερωτήματα του ανθρώπου. </a:t>
            </a:r>
          </a:p>
          <a:p>
            <a:endParaRPr lang="el-GR" sz="32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r>
              <a:rPr lang="el-GR" sz="3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– Η ΕΠΙΣΤΗΜΗ χρησιμοποιεί την λογική, το πείραμα και την παρατήρηση.  </a:t>
            </a:r>
          </a:p>
          <a:p>
            <a:endParaRPr lang="el-GR" sz="32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r>
              <a:rPr lang="el-GR" sz="3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Η ΠΙΣΤΗ συνδέεται με τις εμπειρίες και τα βιώματα του ανθρώπου. </a:t>
            </a:r>
            <a:endParaRPr kumimoji="0" lang="el-GR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3FEE7D74-5A89-4188-92F2-18F82FE5D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11930"/>
            <a:ext cx="2828571" cy="4191428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C605C81-C76D-4FC7-84A4-2CB6A21F5DF3}"/>
              </a:ext>
            </a:extLst>
          </p:cNvPr>
          <p:cNvSpPr/>
          <p:nvPr/>
        </p:nvSpPr>
        <p:spPr>
          <a:xfrm>
            <a:off x="899592" y="510335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Open Sans"/>
                <a:sym typeface="Wingdings" panose="05000000000000000000" pitchFamily="2" charset="2"/>
              </a:rPr>
              <a:t>Ποιος ήταν ο Στίβεν Χόκινγκ;</a:t>
            </a:r>
          </a:p>
          <a:p>
            <a:endParaRPr lang="el-GR" sz="200" b="1" dirty="0">
              <a:solidFill>
                <a:srgbClr val="002060"/>
              </a:solidFill>
              <a:latin typeface="Open Sans"/>
              <a:sym typeface="Wingdings" panose="05000000000000000000" pitchFamily="2" charset="2"/>
            </a:endParaRPr>
          </a:p>
          <a:p>
            <a:r>
              <a:rPr lang="el-GR" b="1" dirty="0">
                <a:solidFill>
                  <a:srgbClr val="002060"/>
                </a:solidFill>
                <a:latin typeface="Open Sans"/>
                <a:sym typeface="Wingdings" panose="05000000000000000000" pitchFamily="2" charset="2"/>
              </a:rPr>
              <a:t></a:t>
            </a:r>
            <a:r>
              <a:rPr lang="el-GR" b="1" dirty="0">
                <a:solidFill>
                  <a:srgbClr val="002060"/>
                </a:solidFill>
                <a:latin typeface="Open Sans"/>
              </a:rPr>
              <a:t>Τι ανακάλυψε; </a:t>
            </a:r>
          </a:p>
          <a:p>
            <a:endParaRPr lang="el-GR" sz="200" b="1" dirty="0">
              <a:solidFill>
                <a:srgbClr val="002060"/>
              </a:solidFill>
              <a:latin typeface="Open Sans"/>
            </a:endParaRPr>
          </a:p>
          <a:p>
            <a:r>
              <a:rPr lang="el-GR" b="1" dirty="0">
                <a:solidFill>
                  <a:srgbClr val="002060"/>
                </a:solidFill>
                <a:latin typeface="Open Sans"/>
                <a:sym typeface="Wingdings" panose="05000000000000000000" pitchFamily="2" charset="2"/>
              </a:rPr>
              <a:t></a:t>
            </a:r>
            <a:r>
              <a:rPr lang="el-GR" b="1" dirty="0">
                <a:solidFill>
                  <a:srgbClr val="002060"/>
                </a:solidFill>
                <a:latin typeface="Open Sans"/>
              </a:rPr>
              <a:t>Κέρδισε το Νόμπελ;</a:t>
            </a:r>
          </a:p>
          <a:p>
            <a:endParaRPr lang="el-GR" sz="200" b="1" dirty="0">
              <a:solidFill>
                <a:srgbClr val="002060"/>
              </a:solidFill>
              <a:latin typeface="Open Sans"/>
            </a:endParaRPr>
          </a:p>
          <a:p>
            <a:r>
              <a:rPr lang="el-GR" b="1" dirty="0">
                <a:solidFill>
                  <a:srgbClr val="002060"/>
                </a:solidFill>
                <a:sym typeface="Wingdings" panose="05000000000000000000" pitchFamily="2" charset="2"/>
              </a:rPr>
              <a:t></a:t>
            </a:r>
            <a:r>
              <a:rPr lang="el-GR" b="1" dirty="0">
                <a:solidFill>
                  <a:srgbClr val="002060"/>
                </a:solidFill>
                <a:latin typeface="Open Sans"/>
                <a:sym typeface="Wingdings" panose="05000000000000000000" pitchFamily="2" charset="2"/>
              </a:rPr>
              <a:t>Τα</a:t>
            </a:r>
            <a:r>
              <a:rPr lang="el-GR" b="1" dirty="0">
                <a:solidFill>
                  <a:srgbClr val="002060"/>
                </a:solidFill>
                <a:latin typeface="Open Sans"/>
              </a:rPr>
              <a:t> άκρως αφηρημένα μαθηματικά του Βρετανού </a:t>
            </a:r>
            <a:r>
              <a:rPr lang="el-GR" b="1" dirty="0" err="1">
                <a:solidFill>
                  <a:srgbClr val="002060"/>
                </a:solidFill>
                <a:latin typeface="Open Sans"/>
              </a:rPr>
              <a:t>κοσμολόγου</a:t>
            </a:r>
            <a:r>
              <a:rPr lang="el-GR" b="1" dirty="0">
                <a:solidFill>
                  <a:srgbClr val="002060"/>
                </a:solidFill>
                <a:latin typeface="Open Sans"/>
              </a:rPr>
              <a:t> και </a:t>
            </a:r>
          </a:p>
          <a:p>
            <a:r>
              <a:rPr lang="el-GR" b="1" dirty="0">
                <a:solidFill>
                  <a:srgbClr val="002060"/>
                </a:solidFill>
                <a:latin typeface="Open Sans"/>
              </a:rPr>
              <a:t>   θεωρητικού φυσικού είναι δύσκολο να επιβεβαιωθούν πειραματικά;</a:t>
            </a:r>
            <a:endParaRPr lang="el-GR" b="1" dirty="0">
              <a:solidFill>
                <a:srgbClr val="002060"/>
              </a:solidFill>
              <a:effectLst/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180919-27B8-4362-A4BE-0C1E1A75D953}"/>
              </a:ext>
            </a:extLst>
          </p:cNvPr>
          <p:cNvSpPr txBox="1"/>
          <p:nvPr/>
        </p:nvSpPr>
        <p:spPr>
          <a:xfrm>
            <a:off x="1547663" y="0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C00000"/>
                </a:solidFill>
              </a:rPr>
              <a:t>Μπορείτε να δείτε την ταινία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l-GR" dirty="0">
              <a:solidFill>
                <a:srgbClr val="C00000"/>
              </a:solidFill>
            </a:endParaRPr>
          </a:p>
          <a:p>
            <a:pPr algn="ctr"/>
            <a:r>
              <a:rPr lang="el-GR" b="1" dirty="0">
                <a:solidFill>
                  <a:srgbClr val="C00000"/>
                </a:solidFill>
              </a:rPr>
              <a:t>«Η θεωρία των πάντων» </a:t>
            </a:r>
          </a:p>
          <a:p>
            <a:pPr algn="ctr"/>
            <a:r>
              <a:rPr lang="el-GR" dirty="0">
                <a:solidFill>
                  <a:srgbClr val="C00000"/>
                </a:solidFill>
              </a:rPr>
              <a:t>και να συζητήσουμε…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C8BFB8-85CE-47AD-9494-A20062A31F6B}"/>
              </a:ext>
            </a:extLst>
          </p:cNvPr>
          <p:cNvSpPr txBox="1"/>
          <p:nvPr/>
        </p:nvSpPr>
        <p:spPr>
          <a:xfrm rot="20766909">
            <a:off x="2774678" y="229237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Σας Ευχαριστώ!</a:t>
            </a:r>
          </a:p>
        </p:txBody>
      </p:sp>
    </p:spTree>
    <p:extLst>
      <p:ext uri="{BB962C8B-B14F-4D97-AF65-F5344CB8AC3E}">
        <p14:creationId xmlns:p14="http://schemas.microsoft.com/office/powerpoint/2010/main" val="1727703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6E14E6-42AF-4D13-B59D-E6C958180CA5}&quot;/&gt;&lt;filename val=&quot;C:\Users\acer\Desktop\data\asimages\{FA6E14E6-42AF-4D13-B59D-E6C958180CA5}.png&quot;/&gt;&lt;hasEffects val=&quot;1&quot;/&gt;&lt;left val=&quot;31.56&quot;/&gt;&lt;top val=&quot;18.72&quot;/&gt;&lt;width val=&quot;658.8&quot;/&gt;&lt;height val=&quot;100.92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F32001-CD00-425A-9148-0AC5A7CFD4A0}&quot;/&gt;&lt;filename val=&quot;C:\Users\acer\Desktop\data\asimages\{BBF32001-CD00-425A-9148-0AC5A7CFD4A0}.png&quot;/&gt;&lt;hasEffects val=&quot;1&quot;/&gt;&lt;left val=&quot;6&quot;/&gt;&lt;top val=&quot;57&quot;/&gt;&lt;width val=&quot;315.36&quot;/&gt;&lt;height val=&quot;463.92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F32001-CD00-425A-9148-0AC5A7CFD4A0}&quot;/&gt;&lt;filename val=&quot;C:\Users\acer\Desktop\data\asimages\{BBF32001-CD00-425A-9148-0AC5A7CFD4A0}.png&quot;/&gt;&lt;hasEffects val=&quot;1&quot;/&gt;&lt;left val=&quot;6&quot;/&gt;&lt;top val=&quot;57&quot;/&gt;&lt;width val=&quot;315.36&quot;/&gt;&lt;height val=&quot;463.92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F32001-CD00-425A-9148-0AC5A7CFD4A0}&quot;/&gt;&lt;filename val=&quot;C:\Users\acer\Desktop\data\asimages\{BBF32001-CD00-425A-9148-0AC5A7CFD4A0}.png&quot;/&gt;&lt;hasEffects val=&quot;1&quot;/&gt;&lt;left val=&quot;6&quot;/&gt;&lt;top val=&quot;57&quot;/&gt;&lt;width val=&quot;315.36&quot;/&gt;&lt;height val=&quot;463.92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F32001-CD00-425A-9148-0AC5A7CFD4A0}&quot;/&gt;&lt;filename val=&quot;C:\Users\acer\Desktop\data\asimages\{BBF32001-CD00-425A-9148-0AC5A7CFD4A0}.png&quot;/&gt;&lt;hasEffects val=&quot;1&quot;/&gt;&lt;left val=&quot;6&quot;/&gt;&lt;top val=&quot;57&quot;/&gt;&lt;width val=&quot;315.36&quot;/&gt;&lt;height val=&quot;463.92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F32001-CD00-425A-9148-0AC5A7CFD4A0}&quot;/&gt;&lt;filename val=&quot;C:\Users\acer\Desktop\data\asimages\{BBF32001-CD00-425A-9148-0AC5A7CFD4A0}.png&quot;/&gt;&lt;hasEffects val=&quot;1&quot;/&gt;&lt;left val=&quot;6&quot;/&gt;&lt;top val=&quot;57&quot;/&gt;&lt;width val=&quot;315.36&quot;/&gt;&lt;height val=&quot;463.92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F32001-CD00-425A-9148-0AC5A7CFD4A0}&quot;/&gt;&lt;filename val=&quot;C:\Users\acer\Desktop\data\asimages\{BBF32001-CD00-425A-9148-0AC5A7CFD4A0}.png&quot;/&gt;&lt;hasEffects val=&quot;1&quot;/&gt;&lt;left val=&quot;6&quot;/&gt;&lt;top val=&quot;57&quot;/&gt;&lt;width val=&quot;315.36&quot;/&gt;&lt;height val=&quot;463.92&quot;/&gt;&lt;/ThreeDShapeInfo&gt;"/>
</p:tagLst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273</TotalTime>
  <Words>337</Words>
  <Application>Microsoft Office PowerPoint</Application>
  <PresentationFormat>Προβολή στην οθόνη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9" baseType="lpstr">
      <vt:lpstr>Arial</vt:lpstr>
      <vt:lpstr>Cambria Math</vt:lpstr>
      <vt:lpstr>Century Gothic</vt:lpstr>
      <vt:lpstr>Open Sans</vt:lpstr>
      <vt:lpstr>Palatino Linotype</vt:lpstr>
      <vt:lpstr>Segoe Print</vt:lpstr>
      <vt:lpstr>Segoe UI Historic</vt:lpstr>
      <vt:lpstr>Wingdings</vt:lpstr>
      <vt:lpstr>Wingdings 3</vt:lpstr>
      <vt:lpstr>Θρόισμα</vt:lpstr>
      <vt:lpstr>Παρουσίαση του PowerPoint</vt:lpstr>
      <vt:lpstr>      Αρχική διαπίστωση</vt:lpstr>
      <vt:lpstr>Παρουσίαση του PowerPoint</vt:lpstr>
      <vt:lpstr>Παρουσίαση του PowerPoint</vt:lpstr>
      <vt:lpstr>Παρουσίαση του PowerPoint</vt:lpstr>
      <vt:lpstr>Τι είδους σχέσεις υπάρχουν ανάμεσα στην πίστη κ΄  στην επιστήμη;</vt:lpstr>
      <vt:lpstr>Παρουσίαση του PowerPoint</vt:lpstr>
      <vt:lpstr>Παρουσίαση του PowerPoint</vt:lpstr>
      <vt:lpstr>Παρουσίαση του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ΧΡΥΣΑ</cp:lastModifiedBy>
  <cp:revision>41</cp:revision>
  <dcterms:created xsi:type="dcterms:W3CDTF">2013-01-22T18:21:07Z</dcterms:created>
  <dcterms:modified xsi:type="dcterms:W3CDTF">2021-09-12T11:49:56Z</dcterms:modified>
</cp:coreProperties>
</file>